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6" r:id="rId5"/>
    <p:sldId id="265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kshay K Rao" initials="AKR" lastIdx="3" clrIdx="0">
    <p:extLst>
      <p:ext uri="{19B8F6BF-5375-455C-9EA6-DF929625EA0E}">
        <p15:presenceInfo xmlns:p15="http://schemas.microsoft.com/office/powerpoint/2012/main" userId="Akshay K Ra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2" d="100"/>
          <a:sy n="92" d="100"/>
        </p:scale>
        <p:origin x="48" y="2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9D047-43A6-4489-93AD-DA3C65FE0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A652C6-F935-45AB-81D3-72BC1C6FC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001BB-5741-4D0E-961F-957EF6995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9D80B-5D81-4F09-B0CF-99B3A15DD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859931-9F8F-4858-9F6F-02A94E0FF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44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11AC1-C8E6-4A1A-A549-7B64DD382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F29573-8849-4CAB-A444-B065C45700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558D4-6D10-437E-AD81-293209BD9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55515-9787-48D7-AD84-CC5077799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A55B9-0E11-4C77-9E06-82BB8987A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99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859F92-098B-46DF-A852-8F88BF3533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B64B72-3754-4DB9-9C1B-CE31D1DC67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36F21-9B9E-4728-A1BF-6EF28EC8A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CC0F3-1764-40D4-BF8B-67D1E98BE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D213B-E8FA-4517-82F6-4910D612A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97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A7936-E6A8-49B1-B0C9-A81BB22A2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D6352-D866-452B-934B-18740BF90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F38B0-C20E-4C31-A7A9-8AD5619C7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C195E-6F9A-4896-9F99-2706BD918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78C45-4B0B-45D8-B82C-297F85EB1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47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45B0B-A152-49E5-9F86-44A35D5E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2A24B-8702-4175-92B9-2C62A5B33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B3A114-A670-4F33-886C-E10B6DCA0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EF03D-A4A1-41B2-86C0-7472B2461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F6EB3-5ED2-4E70-91FA-9C75586D1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6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6FF67-EC18-453E-AF82-BD029F431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AC7F6-3F4B-44EA-97CE-493291867C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6FB06-1DAE-4E91-8D2E-C33CEDC18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7FFBA-73D0-464C-BABD-1E598235E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22247C-7CCE-4476-9820-1D8DF930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BBFFF2-BD75-49DA-B9C0-2A3426B48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911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FA99-21D5-4012-ACDA-6CD1EC19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DC2421-69B5-4FAB-8A9D-86D664FE2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18C68D-6876-4903-9296-876E642E98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B9FA02-5C54-429D-A7DB-5F571F7AC7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693DD1-ECF4-4104-82F9-7EF63A725B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CA0926-AA38-41EF-9CEC-EFFA8B830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E80B71-F26F-4903-AFD4-AA832598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4D1F76-7514-40AE-AE30-52B6D17A8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76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4F39C-FD37-4C4D-B0D4-A9D485B68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24BFAD-D79A-4566-A5FC-5301499E4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02EEB2-9DC6-4202-9631-B7677920A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AFF592-7C34-4ED5-8E54-5EFC514C2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660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2B0558-C1BD-4586-8B6C-7412EC43B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625D6F-9C0E-487F-8271-1D0363AB2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56B8B8-A750-4C04-AEF2-AE698F5C5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16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39B30-989F-4287-B4C8-27CD8AC67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42C2E-6D06-458B-ABF4-2DB4DAA87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F90E9-1C1E-4054-A0C8-F86C3BD3BA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B18572-ABEB-4A35-AA3F-619EEBA47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9F7B0C-623F-479C-AEF6-E1083FCC6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E3A0EA-312E-4E90-912E-3048BBA97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6842A-0F78-427A-A6CD-64656AA11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5CE385-0F08-4A9D-AFB0-B34ED5D374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6955A2-2A09-4E2A-AA03-F56E7A7915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31BFF1-0ACB-48CB-8823-8F2136E54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4F145-BBF6-4856-91B7-B4912D8F4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9384A-7F21-4E7B-ADF5-24E922529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558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671E31-AED9-4230-A1F9-93F39D14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F4659-9CEF-4B21-A3E5-1D783B440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D0DD2-93CF-48E1-9AAA-88A9555032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7896B-44EA-4C8B-B0D0-55728BC600A5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621E4-1807-45C6-BB59-2056FE4570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B478A-125C-4305-89AE-29474EF17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433E9-74BE-4DDD-9E57-C67310BE7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624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04D21-9355-4D0F-8A0C-ADEF51D917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800"/>
              <a:t>DeepDogPerson multi-object detection:</a:t>
            </a:r>
            <a:br>
              <a:rPr lang="en-US" sz="4800"/>
            </a:br>
            <a:br>
              <a:rPr lang="en-US" sz="4800"/>
            </a:br>
            <a:r>
              <a:rPr lang="en-US" sz="3600"/>
              <a:t>Deep learning for identification of </a:t>
            </a:r>
            <a:br>
              <a:rPr lang="en-US" sz="3600"/>
            </a:br>
            <a:r>
              <a:rPr lang="en-US" sz="3600"/>
              <a:t>people, dogs, and hot dogs in common images</a:t>
            </a:r>
            <a:endParaRPr lang="en-US" sz="4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0E01B-1BBC-47F6-8B51-1EEEB9D4A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65770"/>
            <a:ext cx="9144000" cy="1655762"/>
          </a:xfrm>
        </p:spPr>
        <p:txBody>
          <a:bodyPr/>
          <a:lstStyle/>
          <a:p>
            <a:r>
              <a:rPr lang="en-US"/>
              <a:t>Akshay K. Rao</a:t>
            </a:r>
          </a:p>
          <a:p>
            <a:r>
              <a:rPr lang="en-US"/>
              <a:t>MS Mechanical Engineering</a:t>
            </a:r>
          </a:p>
          <a:p>
            <a:r>
              <a:rPr lang="en-US"/>
              <a:t>April 14, 2021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F8103C-B6F2-42B3-9343-1C11948AE645}"/>
              </a:ext>
            </a:extLst>
          </p:cNvPr>
          <p:cNvSpPr txBox="1"/>
          <p:nvPr/>
        </p:nvSpPr>
        <p:spPr>
          <a:xfrm>
            <a:off x="172327" y="6229350"/>
            <a:ext cx="11847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Significant code used for this assignment was adopted from Prof. Avi Kak’s modules: DLStudio and RegionProposalGenerator </a:t>
            </a:r>
          </a:p>
        </p:txBody>
      </p:sp>
    </p:spTree>
    <p:extLst>
      <p:ext uri="{BB962C8B-B14F-4D97-AF65-F5344CB8AC3E}">
        <p14:creationId xmlns:p14="http://schemas.microsoft.com/office/powerpoint/2010/main" val="2867826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B9993-C913-498D-AB9A-96B4917D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Curating the dataset from Microsoft COCO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CD914-C064-4E65-AEAD-CD1AE8D92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86" y="1690688"/>
            <a:ext cx="5678510" cy="4351338"/>
          </a:xfrm>
        </p:spPr>
        <p:txBody>
          <a:bodyPr>
            <a:normAutofit fontScale="92500"/>
          </a:bodyPr>
          <a:lstStyle/>
          <a:p>
            <a:r>
              <a:rPr lang="en-US" sz="2400" b="1"/>
              <a:t>Class subset</a:t>
            </a:r>
            <a:r>
              <a:rPr lang="en-US" sz="2400"/>
              <a:t>: [“Person”, “Dog”, “Hot Dog”]</a:t>
            </a:r>
          </a:p>
          <a:p>
            <a:r>
              <a:rPr lang="en-US" sz="2400" b="1"/>
              <a:t>Dataset subset</a:t>
            </a:r>
            <a:r>
              <a:rPr lang="en-US" sz="2400"/>
              <a:t>: At least 2, but at most 5 objects per image</a:t>
            </a:r>
          </a:p>
          <a:p>
            <a:pPr lvl="1"/>
            <a:r>
              <a:rPr lang="en-US" sz="2000"/>
              <a:t>Images with less than 2 objects are not downloaded </a:t>
            </a:r>
          </a:p>
          <a:p>
            <a:pPr lvl="1"/>
            <a:r>
              <a:rPr lang="en-US" sz="2000"/>
              <a:t>Data loader sorts objects by area and considers the largest 5</a:t>
            </a:r>
          </a:p>
          <a:p>
            <a:r>
              <a:rPr lang="en-US" sz="2400" b="1"/>
              <a:t>Filename</a:t>
            </a:r>
            <a:r>
              <a:rPr lang="en-US" sz="2400"/>
              <a:t>: ‘(COCOimageID).jpg’</a:t>
            </a:r>
          </a:p>
          <a:p>
            <a:r>
              <a:rPr lang="en-US" sz="2400" b="1"/>
              <a:t>‘image_annotations.p’ : </a:t>
            </a:r>
            <a:r>
              <a:rPr lang="en-US" sz="2400"/>
              <a:t>shortcut dictionary to the dataset indexed by filename</a:t>
            </a:r>
          </a:p>
          <a:p>
            <a:r>
              <a:rPr lang="en-US" sz="2400" b="1"/>
              <a:t>Training</a:t>
            </a:r>
            <a:r>
              <a:rPr lang="en-US" sz="2400"/>
              <a:t>: 1153 images</a:t>
            </a:r>
          </a:p>
          <a:p>
            <a:r>
              <a:rPr lang="en-US" sz="2400" b="1"/>
              <a:t>Validation</a:t>
            </a:r>
            <a:r>
              <a:rPr lang="en-US" sz="2400"/>
              <a:t>: 116 images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B51C90-D849-42D9-822C-5BE5DEC32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191" y="1906265"/>
            <a:ext cx="6197023" cy="427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41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B9993-C913-498D-AB9A-96B4917D1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742"/>
            <a:ext cx="10515600" cy="1325563"/>
          </a:xfrm>
        </p:spPr>
        <p:txBody>
          <a:bodyPr/>
          <a:lstStyle/>
          <a:p>
            <a:r>
              <a:rPr lang="en-US"/>
              <a:t>Organization with the Dataloader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8C5CF-3A84-4987-B149-A1129372A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08"/>
          <a:stretch/>
        </p:blipFill>
        <p:spPr>
          <a:xfrm>
            <a:off x="6042293" y="2056457"/>
            <a:ext cx="5259553" cy="41613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618764-E450-4082-A44C-3785CF44618E}"/>
              </a:ext>
            </a:extLst>
          </p:cNvPr>
          <p:cNvSpPr txBox="1"/>
          <p:nvPr/>
        </p:nvSpPr>
        <p:spPr>
          <a:xfrm>
            <a:off x="7681862" y="1271919"/>
            <a:ext cx="19804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__getitem__()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10EA5FB-9617-43F6-8AA3-8A13DC6B067A}"/>
              </a:ext>
            </a:extLst>
          </p:cNvPr>
          <p:cNvCxnSpPr/>
          <p:nvPr/>
        </p:nvCxnSpPr>
        <p:spPr>
          <a:xfrm flipH="1">
            <a:off x="8302337" y="2337013"/>
            <a:ext cx="888423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A1E6F9A-8A5E-408A-9EA4-C2037583319B}"/>
              </a:ext>
            </a:extLst>
          </p:cNvPr>
          <p:cNvSpPr txBox="1"/>
          <p:nvPr/>
        </p:nvSpPr>
        <p:spPr>
          <a:xfrm>
            <a:off x="9190760" y="2056457"/>
            <a:ext cx="23189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rgbClr val="C00000"/>
                </a:solidFill>
              </a:rPr>
              <a:t>(5,4) tensor </a:t>
            </a:r>
          </a:p>
          <a:p>
            <a:r>
              <a:rPr lang="en-US" sz="1400">
                <a:solidFill>
                  <a:srgbClr val="C00000"/>
                </a:solidFill>
              </a:rPr>
              <a:t>Bounding box for each object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FEC16DB-499E-4055-8871-9C91B4B49530}"/>
              </a:ext>
            </a:extLst>
          </p:cNvPr>
          <p:cNvCxnSpPr>
            <a:cxnSpLocks/>
          </p:cNvCxnSpPr>
          <p:nvPr/>
        </p:nvCxnSpPr>
        <p:spPr>
          <a:xfrm flipH="1">
            <a:off x="10687051" y="3511980"/>
            <a:ext cx="55161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47168EA-01F4-4D59-9F35-EDE8A4A745E8}"/>
              </a:ext>
            </a:extLst>
          </p:cNvPr>
          <p:cNvSpPr txBox="1"/>
          <p:nvPr/>
        </p:nvSpPr>
        <p:spPr>
          <a:xfrm>
            <a:off x="11210176" y="3242752"/>
            <a:ext cx="93974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rgbClr val="C00000"/>
                </a:solidFill>
              </a:rPr>
              <a:t>Reshaped </a:t>
            </a:r>
          </a:p>
          <a:p>
            <a:r>
              <a:rPr lang="en-US" sz="1400">
                <a:solidFill>
                  <a:srgbClr val="C00000"/>
                </a:solidFill>
              </a:rPr>
              <a:t>Image </a:t>
            </a:r>
          </a:p>
          <a:p>
            <a:r>
              <a:rPr lang="en-US" sz="1400">
                <a:solidFill>
                  <a:srgbClr val="C00000"/>
                </a:solidFill>
              </a:rPr>
              <a:t>tensor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18C0A3-39F3-4815-AA0F-FB692EEBE252}"/>
              </a:ext>
            </a:extLst>
          </p:cNvPr>
          <p:cNvSpPr txBox="1"/>
          <p:nvPr/>
        </p:nvSpPr>
        <p:spPr>
          <a:xfrm>
            <a:off x="10350244" y="6117663"/>
            <a:ext cx="25238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C00000"/>
                </a:solidFill>
              </a:rPr>
              <a:t>(5,1) tensor</a:t>
            </a:r>
          </a:p>
          <a:p>
            <a:r>
              <a:rPr lang="en-US" sz="1400">
                <a:solidFill>
                  <a:srgbClr val="C00000"/>
                </a:solidFill>
              </a:rPr>
              <a:t>Label for each object</a:t>
            </a:r>
          </a:p>
          <a:p>
            <a:r>
              <a:rPr lang="en-US" sz="1400">
                <a:solidFill>
                  <a:srgbClr val="C00000"/>
                </a:solidFill>
              </a:rPr>
              <a:t>13 indicates no object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35CC27-10E3-463A-B9DB-A57DA35E71D5}"/>
              </a:ext>
            </a:extLst>
          </p:cNvPr>
          <p:cNvCxnSpPr>
            <a:cxnSpLocks/>
          </p:cNvCxnSpPr>
          <p:nvPr/>
        </p:nvCxnSpPr>
        <p:spPr>
          <a:xfrm flipH="1">
            <a:off x="9798627" y="6217767"/>
            <a:ext cx="55161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85E9649-65F6-4447-91E0-EB3D44B5B9CE}"/>
              </a:ext>
            </a:extLst>
          </p:cNvPr>
          <p:cNvSpPr txBox="1"/>
          <p:nvPr/>
        </p:nvSpPr>
        <p:spPr>
          <a:xfrm>
            <a:off x="1529082" y="1228620"/>
            <a:ext cx="2809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Dataset Annotations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DD2F2AC-2573-4CD7-9728-6C1C2C33D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56068"/>
            <a:ext cx="4171981" cy="158116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83F927F-4E8B-4703-8187-61ED3DC0A8DD}"/>
              </a:ext>
            </a:extLst>
          </p:cNvPr>
          <p:cNvSpPr txBox="1"/>
          <p:nvPr/>
        </p:nvSpPr>
        <p:spPr>
          <a:xfrm>
            <a:off x="847740" y="1642090"/>
            <a:ext cx="4171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C00000"/>
                </a:solidFill>
              </a:rPr>
              <a:t>Dictionary file indexed by the COCO image ID, containing the bounding box and label of each object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BDD6036-7237-4BC0-9E07-E36D3BBAF5B0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3073108" y="3445275"/>
            <a:ext cx="582742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2EB9E51-48D9-4620-A32C-62E92CBE7F9C}"/>
              </a:ext>
            </a:extLst>
          </p:cNvPr>
          <p:cNvSpPr txBox="1"/>
          <p:nvPr/>
        </p:nvSpPr>
        <p:spPr>
          <a:xfrm>
            <a:off x="3655850" y="3183665"/>
            <a:ext cx="24873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solidFill>
                  <a:srgbClr val="C00000"/>
                </a:solidFill>
              </a:rPr>
              <a:t>COCO labels are indexed </a:t>
            </a:r>
          </a:p>
          <a:p>
            <a:r>
              <a:rPr lang="en-US" sz="1400">
                <a:solidFill>
                  <a:srgbClr val="C00000"/>
                </a:solidFill>
              </a:rPr>
              <a:t>to class subset labels in training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3876D5C-9795-4741-9275-6792655B2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218" y="4076863"/>
            <a:ext cx="4212633" cy="2798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1E9EBAF-B6AC-443E-B0A9-CB7F9F33C5F5}"/>
              </a:ext>
            </a:extLst>
          </p:cNvPr>
          <p:cNvSpPr txBox="1"/>
          <p:nvPr/>
        </p:nvSpPr>
        <p:spPr>
          <a:xfrm>
            <a:off x="890154" y="3750583"/>
            <a:ext cx="3950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Sample Image </a:t>
            </a:r>
            <a:r>
              <a:rPr lang="en-US"/>
              <a:t>(from validation set)</a:t>
            </a:r>
            <a:endParaRPr lang="en-US" sz="2400" b="1"/>
          </a:p>
        </p:txBody>
      </p:sp>
    </p:spTree>
    <p:extLst>
      <p:ext uri="{BB962C8B-B14F-4D97-AF65-F5344CB8AC3E}">
        <p14:creationId xmlns:p14="http://schemas.microsoft.com/office/powerpoint/2010/main" val="1109743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A22F5-2710-4C40-AAFF-ADE63C9BF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04" y="124475"/>
            <a:ext cx="5247410" cy="1325563"/>
          </a:xfrm>
        </p:spPr>
        <p:txBody>
          <a:bodyPr/>
          <a:lstStyle/>
          <a:p>
            <a:r>
              <a:rPr lang="en-US"/>
              <a:t>Yolo training logic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A925442-0E83-4C74-94FD-34EC2AB54DF6}"/>
              </a:ext>
            </a:extLst>
          </p:cNvPr>
          <p:cNvSpPr/>
          <p:nvPr/>
        </p:nvSpPr>
        <p:spPr>
          <a:xfrm>
            <a:off x="109104" y="5412943"/>
            <a:ext cx="3522518" cy="56284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Initialize yolo tensor of zeros: </a:t>
            </a:r>
          </a:p>
          <a:p>
            <a:pPr algn="ctr"/>
            <a:r>
              <a:rPr lang="en-US" sz="1400">
                <a:solidFill>
                  <a:schemeClr val="tx1"/>
                </a:solidFill>
              </a:rPr>
              <a:t>(batch, yolo_cells, aboxes, 5+num_classes)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D18DAD9-89E1-4F4B-B4F4-7BECF36597BA}"/>
              </a:ext>
            </a:extLst>
          </p:cNvPr>
          <p:cNvSpPr/>
          <p:nvPr/>
        </p:nvSpPr>
        <p:spPr>
          <a:xfrm>
            <a:off x="296141" y="2939330"/>
            <a:ext cx="2660072" cy="56284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Locate yolo cell for the object center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8D7DC33-F7A0-4936-9EF7-FDC0A16C06AA}"/>
              </a:ext>
            </a:extLst>
          </p:cNvPr>
          <p:cNvSpPr/>
          <p:nvPr/>
        </p:nvSpPr>
        <p:spPr>
          <a:xfrm>
            <a:off x="4464192" y="1648298"/>
            <a:ext cx="3224645" cy="56284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Get batch of images from dataloader: __getitem__()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149CBA1-4022-4CA8-959E-613FE750844D}"/>
              </a:ext>
            </a:extLst>
          </p:cNvPr>
          <p:cNvSpPr/>
          <p:nvPr/>
        </p:nvSpPr>
        <p:spPr>
          <a:xfrm>
            <a:off x="296141" y="3750253"/>
            <a:ext cx="2660072" cy="56284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Convert bounding box groundtruth in terms of yolo cell 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052E409-4110-4C47-AC0C-62955009F01A}"/>
              </a:ext>
            </a:extLst>
          </p:cNvPr>
          <p:cNvSpPr/>
          <p:nvPr/>
        </p:nvSpPr>
        <p:spPr>
          <a:xfrm>
            <a:off x="3247159" y="2943226"/>
            <a:ext cx="1361209" cy="56284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OneHot encode labels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A883A9E-1808-4E0E-A07E-664AE2F4B1D2}"/>
              </a:ext>
            </a:extLst>
          </p:cNvPr>
          <p:cNvSpPr/>
          <p:nvPr/>
        </p:nvSpPr>
        <p:spPr>
          <a:xfrm>
            <a:off x="3418608" y="4561175"/>
            <a:ext cx="2660072" cy="56284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Assemble yolo vector for each object in the batch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A1A162F-8B78-48DA-A799-A03E5C677C98}"/>
              </a:ext>
            </a:extLst>
          </p:cNvPr>
          <p:cNvSpPr/>
          <p:nvPr/>
        </p:nvSpPr>
        <p:spPr>
          <a:xfrm>
            <a:off x="4748644" y="2939329"/>
            <a:ext cx="1569027" cy="56284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For object AR:</a:t>
            </a:r>
          </a:p>
          <a:p>
            <a:pPr algn="ctr"/>
            <a:r>
              <a:rPr lang="en-US" sz="1400">
                <a:solidFill>
                  <a:schemeClr val="tx1"/>
                </a:solidFill>
              </a:rPr>
              <a:t>yolovector[0] = 1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52480ED-C654-436C-82ED-B630725CBDEA}"/>
              </a:ext>
            </a:extLst>
          </p:cNvPr>
          <p:cNvSpPr/>
          <p:nvPr/>
        </p:nvSpPr>
        <p:spPr>
          <a:xfrm>
            <a:off x="296141" y="4561176"/>
            <a:ext cx="2660072" cy="56284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Compute the appropriate aspect ratio of groundtruth image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3ECCF97-04F2-4337-B166-10328D2E4177}"/>
              </a:ext>
            </a:extLst>
          </p:cNvPr>
          <p:cNvSpPr/>
          <p:nvPr/>
        </p:nvSpPr>
        <p:spPr>
          <a:xfrm>
            <a:off x="5123149" y="5415251"/>
            <a:ext cx="1906733" cy="56284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Place yolo vectors in the yolo tensor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6273A7-CF2E-49D8-8A08-5D93DB3BD423}"/>
              </a:ext>
            </a:extLst>
          </p:cNvPr>
          <p:cNvSpPr/>
          <p:nvPr/>
        </p:nvSpPr>
        <p:spPr>
          <a:xfrm>
            <a:off x="7728235" y="4029435"/>
            <a:ext cx="3583134" cy="56284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Predict a flattened yolo tensor of shape (batch, yolo_cells*aboxes*(5+num_classes))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A3DC69B-BFDE-465B-B55A-32C3617E65EB}"/>
              </a:ext>
            </a:extLst>
          </p:cNvPr>
          <p:cNvSpPr/>
          <p:nvPr/>
        </p:nvSpPr>
        <p:spPr>
          <a:xfrm>
            <a:off x="8013985" y="5412943"/>
            <a:ext cx="3011634" cy="56284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*nn.MSEloss(prediction, yolo tensor)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0DC9EDED-26CE-4BD6-8440-EE4DEA0AB953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 rot="5400000">
            <a:off x="3487252" y="350066"/>
            <a:ext cx="728189" cy="4450338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3835BDE6-FDA4-4A1D-8A0F-8A88022EF39E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5400000">
            <a:off x="4636098" y="1502808"/>
            <a:ext cx="732085" cy="214875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B716DF58-0011-49FE-B7E5-66E8C55664F9}"/>
              </a:ext>
            </a:extLst>
          </p:cNvPr>
          <p:cNvCxnSpPr>
            <a:cxnSpLocks/>
            <a:stCxn id="6" idx="2"/>
            <a:endCxn id="10" idx="0"/>
          </p:cNvCxnSpPr>
          <p:nvPr/>
        </p:nvCxnSpPr>
        <p:spPr>
          <a:xfrm rot="5400000">
            <a:off x="5440743" y="2303557"/>
            <a:ext cx="728188" cy="543357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D4B480E5-F347-4334-9CF5-A79A5E1F0B46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 rot="5400000">
            <a:off x="4611400" y="3639416"/>
            <a:ext cx="1059003" cy="784514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D96FA2E6-D8F6-4D93-9A76-CF17904B5405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rot="16200000" flipH="1">
            <a:off x="3810651" y="3623182"/>
            <a:ext cx="1055106" cy="820880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BFB94F6D-0092-41D4-802B-777D2C76FE33}"/>
              </a:ext>
            </a:extLst>
          </p:cNvPr>
          <p:cNvCxnSpPr>
            <a:cxnSpLocks/>
            <a:stCxn id="11" idx="3"/>
            <a:endCxn id="9" idx="0"/>
          </p:cNvCxnSpPr>
          <p:nvPr/>
        </p:nvCxnSpPr>
        <p:spPr>
          <a:xfrm flipV="1">
            <a:off x="2956213" y="4561175"/>
            <a:ext cx="1792431" cy="281423"/>
          </a:xfrm>
          <a:prstGeom prst="bentConnector4">
            <a:avLst>
              <a:gd name="adj1" fmla="val 12899"/>
              <a:gd name="adj2" fmla="val 181230"/>
            </a:avLst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B811F2C-A4E1-411D-BF5D-2E2CDFD5547F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1626177" y="3502173"/>
            <a:ext cx="0" cy="24808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4B01CED-8DF2-4E88-93B9-12CEC3241C63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1626177" y="4313096"/>
            <a:ext cx="0" cy="24808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1819DD01-EF7B-486F-83F7-24EC6DF305DD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>
            <a:off x="3631622" y="5694365"/>
            <a:ext cx="1491527" cy="2308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80453676-6FBF-48EE-A2F0-0857F5D2AFEC}"/>
              </a:ext>
            </a:extLst>
          </p:cNvPr>
          <p:cNvCxnSpPr>
            <a:cxnSpLocks/>
            <a:stCxn id="9" idx="2"/>
            <a:endCxn id="12" idx="1"/>
          </p:cNvCxnSpPr>
          <p:nvPr/>
        </p:nvCxnSpPr>
        <p:spPr>
          <a:xfrm rot="16200000" flipH="1">
            <a:off x="4649569" y="5223092"/>
            <a:ext cx="572655" cy="374505"/>
          </a:xfrm>
          <a:prstGeom prst="bentConnector2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8201DA61-D0E1-4EE6-878B-240EC521F9B3}"/>
              </a:ext>
            </a:extLst>
          </p:cNvPr>
          <p:cNvSpPr/>
          <p:nvPr/>
        </p:nvSpPr>
        <p:spPr>
          <a:xfrm>
            <a:off x="8189766" y="2939329"/>
            <a:ext cx="2660072" cy="56284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Pass image to net()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0776AFA-B6CE-43D3-B987-696E1C9C0D2D}"/>
              </a:ext>
            </a:extLst>
          </p:cNvPr>
          <p:cNvSpPr txBox="1"/>
          <p:nvPr/>
        </p:nvSpPr>
        <p:spPr>
          <a:xfrm>
            <a:off x="62560" y="6168593"/>
            <a:ext cx="4873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/>
              <a:t>Note</a:t>
            </a:r>
            <a:r>
              <a:rPr lang="en-US" sz="1600"/>
              <a:t>: Since a yolo vector gets placed in only of the AR dimensions, the groundtruth yolo tensor is sparse</a:t>
            </a:r>
          </a:p>
        </p:txBody>
      </p: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5073E233-9632-44A2-9083-F0C0C6BC66D4}"/>
              </a:ext>
            </a:extLst>
          </p:cNvPr>
          <p:cNvCxnSpPr>
            <a:cxnSpLocks/>
            <a:stCxn id="6" idx="2"/>
            <a:endCxn id="63" idx="0"/>
          </p:cNvCxnSpPr>
          <p:nvPr/>
        </p:nvCxnSpPr>
        <p:spPr>
          <a:xfrm rot="16200000" flipH="1">
            <a:off x="7434064" y="853591"/>
            <a:ext cx="728188" cy="3443287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DCA3591-E604-44DE-B0E8-A511843A18E3}"/>
              </a:ext>
            </a:extLst>
          </p:cNvPr>
          <p:cNvCxnSpPr>
            <a:cxnSpLocks/>
            <a:stCxn id="63" idx="2"/>
            <a:endCxn id="13" idx="0"/>
          </p:cNvCxnSpPr>
          <p:nvPr/>
        </p:nvCxnSpPr>
        <p:spPr>
          <a:xfrm>
            <a:off x="9519802" y="3502172"/>
            <a:ext cx="0" cy="527263"/>
          </a:xfrm>
          <a:prstGeom prst="straightConnector1">
            <a:avLst/>
          </a:prstGeom>
          <a:ln w="127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CC80726D-66AD-4456-97C9-B35D4AE544A0}"/>
              </a:ext>
            </a:extLst>
          </p:cNvPr>
          <p:cNvCxnSpPr>
            <a:cxnSpLocks/>
            <a:stCxn id="13" idx="2"/>
            <a:endCxn id="15" idx="0"/>
          </p:cNvCxnSpPr>
          <p:nvPr/>
        </p:nvCxnSpPr>
        <p:spPr>
          <a:xfrm>
            <a:off x="9519802" y="4592278"/>
            <a:ext cx="0" cy="820665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398BE52-6B8D-486A-90F8-DE151C1B6976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 flipV="1">
            <a:off x="7029882" y="5694365"/>
            <a:ext cx="984103" cy="2308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C40005F2-9157-4E68-9CAC-3CB7EB500D96}"/>
              </a:ext>
            </a:extLst>
          </p:cNvPr>
          <p:cNvSpPr txBox="1"/>
          <p:nvPr/>
        </p:nvSpPr>
        <p:spPr>
          <a:xfrm>
            <a:off x="8380266" y="324223"/>
            <a:ext cx="3583134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/>
              <a:t>Conditions used in training</a:t>
            </a:r>
          </a:p>
          <a:p>
            <a:r>
              <a:rPr lang="en-US" sz="1600" b="1"/>
              <a:t>Batch size = </a:t>
            </a:r>
            <a:r>
              <a:rPr lang="en-US" sz="1600"/>
              <a:t>64</a:t>
            </a:r>
          </a:p>
          <a:p>
            <a:r>
              <a:rPr lang="en-US" sz="1600" b="1"/>
              <a:t>Initial image size = </a:t>
            </a:r>
            <a:r>
              <a:rPr lang="en-US" sz="1600"/>
              <a:t>128 x 128</a:t>
            </a:r>
          </a:p>
          <a:p>
            <a:r>
              <a:rPr lang="en-US" sz="1600" b="1"/>
              <a:t>Yolo interval = </a:t>
            </a:r>
            <a:r>
              <a:rPr lang="en-US" sz="1600"/>
              <a:t>16</a:t>
            </a:r>
          </a:p>
          <a:p>
            <a:r>
              <a:rPr lang="en-US" sz="1600" b="1"/>
              <a:t>Max objects per image </a:t>
            </a:r>
            <a:r>
              <a:rPr lang="en-US" sz="1600"/>
              <a:t>= 5</a:t>
            </a:r>
          </a:p>
          <a:p>
            <a:r>
              <a:rPr lang="en-US" sz="1600" b="1"/>
              <a:t>Anchor boxes = </a:t>
            </a:r>
            <a:r>
              <a:rPr lang="en-US" sz="1600"/>
              <a:t>1/1, 1/3, 3/1, 1/5, 5/1</a:t>
            </a:r>
          </a:p>
          <a:p>
            <a:r>
              <a:rPr lang="en-US" sz="1600" b="1"/>
              <a:t>Classes = </a:t>
            </a:r>
            <a:r>
              <a:rPr lang="en-US" sz="1600"/>
              <a:t>[‘person’, ‘dog’, ‘hot dog’]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595CA9CC-ADA1-4F1C-8A67-D85D8108CB92}"/>
              </a:ext>
            </a:extLst>
          </p:cNvPr>
          <p:cNvSpPr txBox="1"/>
          <p:nvPr/>
        </p:nvSpPr>
        <p:spPr>
          <a:xfrm>
            <a:off x="530583" y="1547561"/>
            <a:ext cx="31185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/>
              <a:t>Yolo tensor loop: </a:t>
            </a:r>
          </a:p>
          <a:p>
            <a:pPr algn="just"/>
            <a:r>
              <a:rPr lang="en-US" sz="1600"/>
              <a:t>Index each object (0 – max objects) and each image (0 – batch size) 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5AA6A65-7C65-4B2D-A6AD-28FF25BEBF6A}"/>
              </a:ext>
            </a:extLst>
          </p:cNvPr>
          <p:cNvSpPr txBox="1"/>
          <p:nvPr/>
        </p:nvSpPr>
        <p:spPr>
          <a:xfrm>
            <a:off x="7256104" y="6168593"/>
            <a:ext cx="4873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*Future iterations may implement Jaccard distance or custom YOLO loss functions for better generalizability</a:t>
            </a:r>
          </a:p>
        </p:txBody>
      </p:sp>
    </p:spTree>
    <p:extLst>
      <p:ext uri="{BB962C8B-B14F-4D97-AF65-F5344CB8AC3E}">
        <p14:creationId xmlns:p14="http://schemas.microsoft.com/office/powerpoint/2010/main" val="3528939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A22F5-2710-4C40-AAFF-ADE63C9BF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Building the network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4246EC0-E068-4518-B217-BE44ECD82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482" y="1825625"/>
            <a:ext cx="5427518" cy="4351338"/>
          </a:xfrm>
        </p:spPr>
        <p:txBody>
          <a:bodyPr>
            <a:normAutofit lnSpcReduction="10000"/>
          </a:bodyPr>
          <a:lstStyle/>
          <a:p>
            <a:r>
              <a:rPr lang="en-US"/>
              <a:t>Input image tensor: (3, 128, 128)</a:t>
            </a:r>
          </a:p>
          <a:p>
            <a:r>
              <a:rPr lang="en-US"/>
              <a:t>Network layers: </a:t>
            </a:r>
          </a:p>
          <a:p>
            <a:pPr lvl="1"/>
            <a:r>
              <a:rPr lang="en-US"/>
              <a:t>64 convolutional with 3x3 kernel and 64 channels</a:t>
            </a:r>
          </a:p>
          <a:p>
            <a:pPr lvl="1"/>
            <a:r>
              <a:rPr lang="en-US"/>
              <a:t>2 fully connected with 3000 neurons per hidden layer</a:t>
            </a:r>
          </a:p>
          <a:p>
            <a:pPr lvl="1"/>
            <a:r>
              <a:rPr lang="en-US"/>
              <a:t>ReLU used for all activation</a:t>
            </a:r>
          </a:p>
          <a:p>
            <a:r>
              <a:rPr lang="en-US"/>
              <a:t>Output yolo tensor: (64, 8*8*5*8)</a:t>
            </a:r>
          </a:p>
          <a:p>
            <a:r>
              <a:rPr lang="en-US"/>
              <a:t>Skip connections and batch normalization are used for each convolutional layer</a:t>
            </a:r>
          </a:p>
          <a:p>
            <a:pPr lvl="1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F05709-5CF6-4233-8CA3-115410B26A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76"/>
          <a:stretch/>
        </p:blipFill>
        <p:spPr>
          <a:xfrm>
            <a:off x="6608618" y="492214"/>
            <a:ext cx="4592782" cy="16034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E7206E-002F-4C3B-A5A6-2E656840A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193" y="2123112"/>
            <a:ext cx="4503632" cy="424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92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2D043CFD-0728-42A7-92D6-7CC0FAD4BFCF}"/>
              </a:ext>
            </a:extLst>
          </p:cNvPr>
          <p:cNvGrpSpPr/>
          <p:nvPr/>
        </p:nvGrpSpPr>
        <p:grpSpPr>
          <a:xfrm>
            <a:off x="98056" y="1054788"/>
            <a:ext cx="6456320" cy="4421338"/>
            <a:chOff x="98056" y="1054788"/>
            <a:chExt cx="6456320" cy="4421338"/>
          </a:xfrm>
        </p:grpSpPr>
        <p:pic>
          <p:nvPicPr>
            <p:cNvPr id="8" name="Picture 7" descr="Chart&#10;&#10;Description automatically generated">
              <a:extLst>
                <a:ext uri="{FF2B5EF4-FFF2-40B4-BE49-F238E27FC236}">
                  <a16:creationId xmlns:a16="http://schemas.microsoft.com/office/drawing/2014/main" id="{7A0E4E50-F967-4D54-A294-8356DF437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56" y="1054788"/>
              <a:ext cx="6456320" cy="430421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7DD8656-1AF9-41E8-9069-C891033B69F5}"/>
                </a:ext>
              </a:extLst>
            </p:cNvPr>
            <p:cNvSpPr txBox="1"/>
            <p:nvPr/>
          </p:nvSpPr>
          <p:spPr>
            <a:xfrm>
              <a:off x="2191845" y="5106794"/>
              <a:ext cx="125630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/>
                <a:t>Predictions</a:t>
              </a:r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01E13EE-C9DB-416E-9572-D8D06E158CF9}"/>
                </a:ext>
              </a:extLst>
            </p:cNvPr>
            <p:cNvSpPr txBox="1"/>
            <p:nvPr/>
          </p:nvSpPr>
          <p:spPr>
            <a:xfrm rot="16200000">
              <a:off x="-207818" y="2965078"/>
              <a:ext cx="125630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/>
                <a:t>Targets</a:t>
              </a:r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1DB9993-C913-498D-AB9A-96B4917D1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3031"/>
            <a:ext cx="10515600" cy="1325563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7337BEA-6C5A-4F50-9097-9F0FFFE74D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6"/>
          <a:stretch/>
        </p:blipFill>
        <p:spPr bwMode="auto">
          <a:xfrm>
            <a:off x="5903110" y="1545719"/>
            <a:ext cx="5906573" cy="388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3C1032E-AE68-4BAF-8166-94ADAC7A2E5A}"/>
              </a:ext>
            </a:extLst>
          </p:cNvPr>
          <p:cNvSpPr txBox="1"/>
          <p:nvPr/>
        </p:nvSpPr>
        <p:spPr>
          <a:xfrm>
            <a:off x="8988551" y="3514569"/>
            <a:ext cx="28211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Relevant Hyperparameters</a:t>
            </a:r>
          </a:p>
          <a:p>
            <a:r>
              <a:rPr lang="en-US" u="sng"/>
              <a:t>Learning Rate</a:t>
            </a:r>
            <a:r>
              <a:rPr lang="en-US"/>
              <a:t>: 0.005</a:t>
            </a:r>
          </a:p>
          <a:p>
            <a:r>
              <a:rPr lang="en-US" u="sng"/>
              <a:t>SGD+ Momentum</a:t>
            </a:r>
            <a:r>
              <a:rPr lang="en-US"/>
              <a:t>: 0.5</a:t>
            </a:r>
          </a:p>
          <a:p>
            <a:r>
              <a:rPr lang="en-US" u="sng"/>
              <a:t>Training Epochs</a:t>
            </a:r>
            <a:r>
              <a:rPr lang="en-US"/>
              <a:t>: 30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AB0109-EA91-4668-A90C-84BD4C9F9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883" y="5519881"/>
            <a:ext cx="3874818" cy="11396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A7C8287-CCD9-4A96-89EE-FA4B470A1839}"/>
              </a:ext>
            </a:extLst>
          </p:cNvPr>
          <p:cNvSpPr txBox="1"/>
          <p:nvPr/>
        </p:nvSpPr>
        <p:spPr>
          <a:xfrm>
            <a:off x="268575" y="5637006"/>
            <a:ext cx="125630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Training hardware:</a:t>
            </a:r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6ECB7B-FEDC-4004-8437-A739A1FF27EE}"/>
              </a:ext>
            </a:extLst>
          </p:cNvPr>
          <p:cNvSpPr txBox="1"/>
          <p:nvPr/>
        </p:nvSpPr>
        <p:spPr>
          <a:xfrm>
            <a:off x="8367298" y="1853301"/>
            <a:ext cx="32783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 algn="ctr"/>
            <a:r>
              <a:rPr lang="en-US" b="1">
                <a:solidFill>
                  <a:schemeClr val="accent2"/>
                </a:solidFill>
              </a:rPr>
              <a:t>*Validation Loss: </a:t>
            </a:r>
            <a:r>
              <a:rPr lang="en-US" b="0" i="0">
                <a:solidFill>
                  <a:schemeClr val="accent2"/>
                </a:solidFill>
                <a:effectLst/>
                <a:latin typeface="Courier New" panose="02070309020205020404" pitchFamily="49" charset="0"/>
              </a:rPr>
              <a:t>0.254</a:t>
            </a:r>
            <a:endParaRPr lang="en-US">
              <a:solidFill>
                <a:schemeClr val="accent2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1B197C-07FF-4496-8625-74ABF92A430F}"/>
              </a:ext>
            </a:extLst>
          </p:cNvPr>
          <p:cNvCxnSpPr>
            <a:cxnSpLocks/>
          </p:cNvCxnSpPr>
          <p:nvPr/>
        </p:nvCxnSpPr>
        <p:spPr>
          <a:xfrm flipH="1">
            <a:off x="6621626" y="1753241"/>
            <a:ext cx="5024004" cy="0"/>
          </a:xfrm>
          <a:prstGeom prst="line">
            <a:avLst/>
          </a:prstGeom>
          <a:ln w="19050"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A868EFE-A649-4FE2-B8AB-0FCF0354EF80}"/>
              </a:ext>
            </a:extLst>
          </p:cNvPr>
          <p:cNvSpPr txBox="1"/>
          <p:nvPr/>
        </p:nvSpPr>
        <p:spPr>
          <a:xfrm>
            <a:off x="8988551" y="2465861"/>
            <a:ext cx="16149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accent1"/>
                </a:solidFill>
              </a:rPr>
              <a:t>Training Loss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60BE85-440A-4AD8-8840-6360D071F542}"/>
              </a:ext>
            </a:extLst>
          </p:cNvPr>
          <p:cNvSpPr txBox="1"/>
          <p:nvPr/>
        </p:nvSpPr>
        <p:spPr>
          <a:xfrm>
            <a:off x="6333259" y="5789248"/>
            <a:ext cx="525601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/>
            <a:r>
              <a:rPr lang="en-US">
                <a:solidFill>
                  <a:schemeClr val="accent2"/>
                </a:solidFill>
              </a:rPr>
              <a:t>*Validation used the weights from the training step and averaged loss over 1 epoch</a:t>
            </a:r>
          </a:p>
        </p:txBody>
      </p:sp>
    </p:spTree>
    <p:extLst>
      <p:ext uri="{BB962C8B-B14F-4D97-AF65-F5344CB8AC3E}">
        <p14:creationId xmlns:p14="http://schemas.microsoft.com/office/powerpoint/2010/main" val="3957124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ACD7F-13DB-43C7-9D85-736E0B5F4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941" y="180459"/>
            <a:ext cx="10515600" cy="1325563"/>
          </a:xfrm>
        </p:spPr>
        <p:txBody>
          <a:bodyPr/>
          <a:lstStyle/>
          <a:p>
            <a:r>
              <a:rPr lang="en-US"/>
              <a:t>Bounding box predictions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5A2991-AE1C-4FE3-A45C-2CCF9E28DA73}"/>
              </a:ext>
            </a:extLst>
          </p:cNvPr>
          <p:cNvSpPr txBox="1"/>
          <p:nvPr/>
        </p:nvSpPr>
        <p:spPr>
          <a:xfrm>
            <a:off x="2356577" y="1690688"/>
            <a:ext cx="16013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Validation set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61767F42-0D90-4C62-BBD8-2A5BC9D2A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50" y="2060020"/>
            <a:ext cx="5672991" cy="376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7EB88C-651B-4533-82FD-6580139ADEA9}"/>
              </a:ext>
            </a:extLst>
          </p:cNvPr>
          <p:cNvSpPr txBox="1"/>
          <p:nvPr/>
        </p:nvSpPr>
        <p:spPr>
          <a:xfrm>
            <a:off x="8548657" y="1690688"/>
            <a:ext cx="13820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Training set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629435-08EB-4BA1-9A35-5FDD64C7B2F5}"/>
              </a:ext>
            </a:extLst>
          </p:cNvPr>
          <p:cNvSpPr txBox="1"/>
          <p:nvPr/>
        </p:nvSpPr>
        <p:spPr>
          <a:xfrm>
            <a:off x="1487632" y="5969655"/>
            <a:ext cx="92167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may suggest that the network was not expressive enough and underfit the training data. Similarly another issue could be the small amount of images used for this study.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54319B-59B9-4807-AF80-8DEEBCF6A606}"/>
              </a:ext>
            </a:extLst>
          </p:cNvPr>
          <p:cNvSpPr txBox="1"/>
          <p:nvPr/>
        </p:nvSpPr>
        <p:spPr>
          <a:xfrm>
            <a:off x="8193231" y="287559"/>
            <a:ext cx="367801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This post-processing considered predictions above a threshold value (0.75) for the first index of each yolo vector </a:t>
            </a:r>
          </a:p>
        </p:txBody>
      </p:sp>
      <p:pic>
        <p:nvPicPr>
          <p:cNvPr id="3084" name="Picture 12">
            <a:extLst>
              <a:ext uri="{FF2B5EF4-FFF2-40B4-BE49-F238E27FC236}">
                <a16:creationId xmlns:a16="http://schemas.microsoft.com/office/drawing/2014/main" id="{3D36A779-A353-434B-8809-5F1F483CA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8259" y="2060020"/>
            <a:ext cx="5672991" cy="376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8030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ACD7F-13DB-43C7-9D85-736E0B5F4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13DDB-9196-4358-A7D2-00A392C57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707" y="1690688"/>
            <a:ext cx="11064586" cy="4351338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The dataset was likely </a:t>
            </a:r>
            <a:r>
              <a:rPr lang="en-US" u="sng"/>
              <a:t>heavily biased</a:t>
            </a:r>
            <a:r>
              <a:rPr lang="en-US"/>
              <a:t> to including more images of people</a:t>
            </a:r>
          </a:p>
          <a:p>
            <a:r>
              <a:rPr lang="en-US"/>
              <a:t>From the training loss curve and predictions, the network likely </a:t>
            </a:r>
            <a:r>
              <a:rPr lang="en-US" u="sng"/>
              <a:t>underfit the training data</a:t>
            </a:r>
            <a:r>
              <a:rPr lang="en-US"/>
              <a:t> and therefore performed poorly on both sets.</a:t>
            </a:r>
            <a:endParaRPr lang="en-US" u="sng"/>
          </a:p>
          <a:p>
            <a:pPr marL="0" indent="0">
              <a:buNone/>
            </a:pPr>
            <a:r>
              <a:rPr lang="en-US" b="1"/>
              <a:t>Future improvements may include: </a:t>
            </a:r>
          </a:p>
          <a:p>
            <a:r>
              <a:rPr lang="en-US"/>
              <a:t>Splitting the network to do regression and classification in specialized networks (hw5)</a:t>
            </a:r>
          </a:p>
          <a:p>
            <a:r>
              <a:rPr lang="en-US"/>
              <a:t>Curating a larger dataset that is more equally distributed along classes</a:t>
            </a:r>
          </a:p>
          <a:p>
            <a:r>
              <a:rPr lang="en-US"/>
              <a:t>Decreasing the yolo interval to allow for smaller feature detection</a:t>
            </a:r>
          </a:p>
          <a:p>
            <a:r>
              <a:rPr lang="en-US"/>
              <a:t>Implementing custom yolo loss</a:t>
            </a:r>
          </a:p>
          <a:p>
            <a:r>
              <a:rPr lang="en-US"/>
              <a:t>Using an optimizer to tune hyperparameters (opposed to naïve grid search)</a:t>
            </a:r>
          </a:p>
        </p:txBody>
      </p:sp>
    </p:spTree>
    <p:extLst>
      <p:ext uri="{BB962C8B-B14F-4D97-AF65-F5344CB8AC3E}">
        <p14:creationId xmlns:p14="http://schemas.microsoft.com/office/powerpoint/2010/main" val="563126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</TotalTime>
  <Words>686</Words>
  <Application>Microsoft Office PowerPoint</Application>
  <PresentationFormat>Widescreen</PresentationFormat>
  <Paragraphs>88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Office Theme</vt:lpstr>
      <vt:lpstr>DeepDogPerson multi-object detection:  Deep learning for identification of  people, dogs, and hot dogs in common images</vt:lpstr>
      <vt:lpstr>Curating the dataset from Microsoft COCO</vt:lpstr>
      <vt:lpstr>Organization with the Dataloader</vt:lpstr>
      <vt:lpstr>Yolo training logic</vt:lpstr>
      <vt:lpstr>Building the network</vt:lpstr>
      <vt:lpstr>Results</vt:lpstr>
      <vt:lpstr>Bounding box predictions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BME 695DL: Multi-object detection</dc:title>
  <dc:creator>Akshay K Rao</dc:creator>
  <cp:lastModifiedBy>Akshay K Rao</cp:lastModifiedBy>
  <cp:revision>28</cp:revision>
  <dcterms:created xsi:type="dcterms:W3CDTF">2021-04-12T16:46:16Z</dcterms:created>
  <dcterms:modified xsi:type="dcterms:W3CDTF">2021-04-15T02:34:58Z</dcterms:modified>
</cp:coreProperties>
</file>

<file path=docProps/thumbnail.jpeg>
</file>